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ad AlHasan" initials="FA" lastIdx="1" clrIdx="0">
    <p:extLst>
      <p:ext uri="{19B8F6BF-5375-455C-9EA6-DF929625EA0E}">
        <p15:presenceInfo xmlns:p15="http://schemas.microsoft.com/office/powerpoint/2012/main" userId="b5fbdd0384ad04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7" d="100"/>
          <a:sy n="107" d="100"/>
        </p:scale>
        <p:origin x="69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577D-8323-4ADC-8183-B87636495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8E5E9-02D5-4044-9E23-64E4CD57A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13B18-ADA1-4409-AC43-39D57FBC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7C021-C606-48B2-81F8-DB0BD0474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E9C0B-04BC-4A36-9903-1722EA93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6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DFDA-5D5E-40CA-BFCC-BEB3D7FC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3D629-127C-4E46-8B94-C0DC40534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F196A-2944-4A86-97C0-DF963A27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56D17-6252-4F02-BD6E-71A096DE8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CF5FE-B1D8-4D69-8138-9E603C75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0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E997B8-A427-4EC4-AE4D-F7354C02D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98577-8D5D-4F53-A548-47835138C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6F966-C036-4E2C-9B67-0ADA7220D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399D0-8734-4272-A05F-66B76B2B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5AA29-E4F1-498D-8E76-8FB9F576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3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B7BF4-28A1-45C9-AB0F-5CEA251CE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DAEAF-81CC-4F9A-AACF-2D32439DF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7B59B-F40D-454A-885B-2D112951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6177D-793C-4C5D-96E2-5448A8158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F1ED6-1819-4C76-92A5-B98EFE2AA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58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1F9B-FBA2-4DEC-BED8-1BA26A85D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76BC5-C7C2-492C-8CF2-24428F99C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2F62B-D947-4408-855D-28B51A402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0AF1A-CFDA-4DD8-A75A-442D1928A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430E1-2707-4050-B6A7-114994006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33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E696-7101-45F1-9427-5BBDBAFF5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A9DA2-7A02-4BEA-AD90-603B872A3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A300D-50B3-4585-9449-B35F864C4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E6470-0707-46B8-BE57-809075E46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BB302-4B74-4F19-AAFE-54D5BFF01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6A749-2F90-49E5-8B97-8C0F7585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4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992C-89F1-4542-93FA-4FABFAC3D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FDF6A-A042-49E9-9285-8D9C93DB7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F7777-E9AD-4F96-97D4-7F9A2B78D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8F442-32D7-453F-9212-7EA8B0535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9C4555-E2CA-4BA1-A1CA-936DF55D48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7B1C17-2C29-4392-98A6-9974BD1B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243D14-937A-4E81-A776-AA58C8E3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ECFA78-D859-4D2C-9C38-3BC6D8D9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6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1635D-EBE3-4C7E-BB6A-2F91966CC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B7D721-2EBB-4674-B6AB-251BB571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3DE7E-1C34-412C-8478-5127B1A64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FB365-AFF7-4B3F-9827-C5553E9C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8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33C29B-F07B-4DBD-B2A7-77490F06F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29C855-B060-4CAF-9658-E899E4D4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2A4E4-C9C0-41DF-877A-408E8978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8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8ED2F-3DA6-4CFE-BC88-255A7CF23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A31B4-7E39-43B4-9409-C26A3A823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10626-F7B2-4888-9FC1-5C526A392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85005-2672-4B40-B40E-5887EDB4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099EB-66CC-486B-83A1-0B77A76D4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71728-4A2A-4B93-8701-C4D0B663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3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3927-0CAE-4A5E-BF9F-69BF7B490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E64923-0565-44FC-BA8E-40DAF475C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20369-547F-498A-9E08-24F4F5ED0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7F4A3-01D0-426D-B3FD-2EF085085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3C5E5-B67F-4D74-9472-315C3ADA2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63E88-8C87-4D40-B6A3-395315E89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2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50000">
              <a:srgbClr val="22384B"/>
            </a:gs>
            <a:gs pos="0">
              <a:schemeClr val="accent1">
                <a:lumMod val="30000"/>
                <a:lumOff val="70000"/>
              </a:schemeClr>
            </a:gs>
          </a:gsLst>
          <a:lin ang="135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811E54-5390-4DC9-AC9E-2163F4A76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D3DB0-FACB-4932-9334-24C4ECCE5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7B75C-A299-4134-B560-B03F9E622F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5988C-F6EC-4049-9CF7-B14385D5EE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4C8ED-812F-4582-BDD3-F27A6FE97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9D59C-4630-4467-AC69-E50613F33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564F3-A3E4-4B19-AFD5-3F0A7F80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9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12" Type="http://schemas.openxmlformats.org/officeDocument/2006/relationships/image" Target="../media/image18.svg"/><Relationship Id="rId17" Type="http://schemas.openxmlformats.org/officeDocument/2006/relationships/image" Target="../media/image23.svg"/><Relationship Id="rId2" Type="http://schemas.openxmlformats.org/officeDocument/2006/relationships/image" Target="../media/image11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16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svg"/><Relationship Id="rId18" Type="http://schemas.openxmlformats.org/officeDocument/2006/relationships/image" Target="../media/image38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jpg"/><Relationship Id="rId2" Type="http://schemas.openxmlformats.org/officeDocument/2006/relationships/video" Target="../media/media1.mp4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microsoft.com/office/2007/relationships/media" Target="../media/media1.mp4"/><Relationship Id="rId6" Type="http://schemas.openxmlformats.org/officeDocument/2006/relationships/image" Target="../media/image26.jp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jp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jp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microsoft.com/office/2007/relationships/hdphoto" Target="../media/hdphoto8.wdp"/><Relationship Id="rId3" Type="http://schemas.microsoft.com/office/2007/relationships/hdphoto" Target="../media/hdphoto5.wdp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405CB5-2D5B-4D34-9408-034A4EEBF4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667" y="597622"/>
            <a:ext cx="2130009" cy="42486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140147-BF01-4129-8C27-AD2CBEB10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742" y="274457"/>
            <a:ext cx="6672825" cy="5004619"/>
          </a:xfrm>
          <a:prstGeom prst="rect">
            <a:avLst/>
          </a:prstGeom>
          <a:effectLst>
            <a:reflection blurRad="622300" stA="51000" endPos="62000" dist="50800" dir="5400000" sy="-100000" algn="bl" rotWithShape="0"/>
            <a:softEdge rad="254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35A28D-B4D2-4C30-A2C7-3CAB301B4145}"/>
              </a:ext>
            </a:extLst>
          </p:cNvPr>
          <p:cNvSpPr txBox="1"/>
          <p:nvPr/>
        </p:nvSpPr>
        <p:spPr>
          <a:xfrm>
            <a:off x="1936864" y="6001788"/>
            <a:ext cx="9451569" cy="369332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4750C-77FC-4976-A9D3-C03EDC1157C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96" y="4288337"/>
            <a:ext cx="2729593" cy="2729593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2C4AD8-609E-4E60-8E59-A752A2CCDBEE}"/>
              </a:ext>
            </a:extLst>
          </p:cNvPr>
          <p:cNvSpPr/>
          <p:nvPr/>
        </p:nvSpPr>
        <p:spPr>
          <a:xfrm>
            <a:off x="1327399" y="5937212"/>
            <a:ext cx="6498931" cy="646331"/>
          </a:xfrm>
          <a:prstGeom prst="rect">
            <a:avLst/>
          </a:prstGeom>
          <a:effectLst>
            <a:reflection blurRad="76200" endPos="86000" dir="5400000" sy="-100000" algn="bl" rotWithShape="0"/>
          </a:effectLst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tillium Web" panose="00000500000000000000" pitchFamily="2" charset="0"/>
              </a:rPr>
              <a:t>Space Apps</a:t>
            </a:r>
            <a:r>
              <a:rPr lang="en-US" sz="3600" dirty="0">
                <a:solidFill>
                  <a:schemeClr val="bg1"/>
                </a:solidFill>
                <a:latin typeface="Titillium Web" panose="00000500000000000000" pitchFamily="2" charset="0"/>
              </a:rPr>
              <a:t> COVID-19 Challenge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FBAE3B-0F8F-4A1A-BDDF-0D853361B434}"/>
              </a:ext>
            </a:extLst>
          </p:cNvPr>
          <p:cNvSpPr/>
          <p:nvPr/>
        </p:nvSpPr>
        <p:spPr>
          <a:xfrm>
            <a:off x="6019800" y="494063"/>
            <a:ext cx="57940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Alpha Optimus 369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711880-E4C5-439F-A3AF-C43EDBA9E95D}"/>
              </a:ext>
            </a:extLst>
          </p:cNvPr>
          <p:cNvSpPr/>
          <p:nvPr/>
        </p:nvSpPr>
        <p:spPr>
          <a:xfrm>
            <a:off x="6436083" y="2021867"/>
            <a:ext cx="4831964" cy="830997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>
                  <a:solidFill>
                    <a:schemeClr val="tx1"/>
                  </a:solidFill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New Perspective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71B8F-54D2-496E-89B3-D343BCF7D961}"/>
              </a:ext>
            </a:extLst>
          </p:cNvPr>
          <p:cNvSpPr txBox="1"/>
          <p:nvPr/>
        </p:nvSpPr>
        <p:spPr>
          <a:xfrm>
            <a:off x="8244063" y="1517056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1710784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D778692C-067B-469D-97BE-C9CFB3E3F2AE}"/>
              </a:ext>
            </a:extLst>
          </p:cNvPr>
          <p:cNvSpPr/>
          <p:nvPr/>
        </p:nvSpPr>
        <p:spPr>
          <a:xfrm>
            <a:off x="7361846" y="91472"/>
            <a:ext cx="2320019" cy="2417316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B517FD6-638C-4E43-BFEE-6E38A122F35E}"/>
              </a:ext>
            </a:extLst>
          </p:cNvPr>
          <p:cNvSpPr/>
          <p:nvPr/>
        </p:nvSpPr>
        <p:spPr>
          <a:xfrm>
            <a:off x="3029591" y="125655"/>
            <a:ext cx="2427816" cy="2594900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513766-D020-423E-BA0C-66B7CAECBF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39" y="-8164"/>
            <a:ext cx="1033158" cy="28552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AFC22A-B6A3-4040-8F3C-2956B5F3B6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712" y="428373"/>
            <a:ext cx="1414072" cy="27514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1A933A-8ABA-4D48-A513-C0E98DAAB2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872" y="2571546"/>
            <a:ext cx="4304271" cy="3163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5BB414-5D69-4C9F-A1AB-CE343FCB1D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" y="2864938"/>
            <a:ext cx="2622908" cy="2594901"/>
          </a:xfrm>
          <a:prstGeom prst="rect">
            <a:avLst/>
          </a:prstGeom>
          <a:effectLst>
            <a:outerShdw blurRad="673100" dist="50800" dir="5400000" sx="73000" sy="73000" algn="ctr" rotWithShape="0">
              <a:srgbClr val="000000">
                <a:alpha val="9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546296-D420-4BEB-8525-3D60E8D3636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4" b="8894"/>
          <a:stretch/>
        </p:blipFill>
        <p:spPr>
          <a:xfrm rot="603042">
            <a:off x="1490289" y="1435374"/>
            <a:ext cx="1338734" cy="1338734"/>
          </a:xfrm>
          <a:prstGeom prst="rect">
            <a:avLst/>
          </a:prstGeom>
          <a:effectLst>
            <a:glow rad="393700">
              <a:schemeClr val="accent1">
                <a:alpha val="40000"/>
              </a:schemeClr>
            </a:glo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F7AEC2-C7C7-4681-8980-8D36B68EDB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4" b="8894"/>
          <a:stretch/>
        </p:blipFill>
        <p:spPr>
          <a:xfrm rot="3763605">
            <a:off x="5652299" y="-284356"/>
            <a:ext cx="1465125" cy="1465125"/>
          </a:xfrm>
          <a:prstGeom prst="rect">
            <a:avLst/>
          </a:prstGeom>
          <a:effectLst>
            <a:glow rad="393700">
              <a:schemeClr val="accent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D79AE8-C62A-4CEC-9288-F59B2701758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4" b="8894"/>
          <a:stretch/>
        </p:blipFill>
        <p:spPr>
          <a:xfrm rot="6749289">
            <a:off x="9727119" y="1719250"/>
            <a:ext cx="1154038" cy="1154038"/>
          </a:xfrm>
          <a:prstGeom prst="rect">
            <a:avLst/>
          </a:prstGeom>
          <a:effectLst>
            <a:glow rad="393700">
              <a:schemeClr val="accent1">
                <a:alpha val="40000"/>
              </a:schemeClr>
            </a:glo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84CDDA-C026-4F2B-AED7-E30BAA65DD67}"/>
              </a:ext>
            </a:extLst>
          </p:cNvPr>
          <p:cNvSpPr txBox="1"/>
          <p:nvPr/>
        </p:nvSpPr>
        <p:spPr>
          <a:xfrm>
            <a:off x="190236" y="5600928"/>
            <a:ext cx="4050890" cy="1077218"/>
          </a:xfrm>
          <a:prstGeom prst="rect">
            <a:avLst/>
          </a:prstGeom>
          <a:noFill/>
          <a:effectLst>
            <a:outerShdw blurRad="50800" dist="50800" dir="5400000" sx="200000" sy="2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Covid-19 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cases(Worldwide):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5,817,385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cases(Bangladesh):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42 844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6EF8BA-BCF0-472D-A940-8F82637DAA54}"/>
              </a:ext>
            </a:extLst>
          </p:cNvPr>
          <p:cNvSpPr txBox="1"/>
          <p:nvPr/>
        </p:nvSpPr>
        <p:spPr>
          <a:xfrm>
            <a:off x="9550290" y="5939482"/>
            <a:ext cx="284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Pollute the environment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3AF56E-41F2-491F-B920-1492FF331D29}"/>
              </a:ext>
            </a:extLst>
          </p:cNvPr>
          <p:cNvSpPr/>
          <p:nvPr/>
        </p:nvSpPr>
        <p:spPr>
          <a:xfrm>
            <a:off x="507753" y="293260"/>
            <a:ext cx="242781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7FB91-21C2-4394-8BBC-D5EBFC952A9D}"/>
              </a:ext>
            </a:extLst>
          </p:cNvPr>
          <p:cNvSpPr txBox="1"/>
          <p:nvPr/>
        </p:nvSpPr>
        <p:spPr>
          <a:xfrm>
            <a:off x="3835092" y="3794200"/>
            <a:ext cx="4884010" cy="120032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about 170 million people in Bangladesh.</a:t>
            </a:r>
            <a:b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Almost 100 million people use masks, gloves, hand sanitizer for their safety. After using these, where all these materials are going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FEFCF-DCDF-4EEB-883B-9230A32437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" y="27364"/>
            <a:ext cx="841683" cy="8416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740551-4883-41C6-8EF6-717CEE4315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97" y="4691643"/>
            <a:ext cx="1461992" cy="146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4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loud 36">
            <a:extLst>
              <a:ext uri="{FF2B5EF4-FFF2-40B4-BE49-F238E27FC236}">
                <a16:creationId xmlns:a16="http://schemas.microsoft.com/office/drawing/2014/main" id="{8E24D621-78C3-410B-B610-691391E97E2D}"/>
              </a:ext>
            </a:extLst>
          </p:cNvPr>
          <p:cNvSpPr/>
          <p:nvPr/>
        </p:nvSpPr>
        <p:spPr>
          <a:xfrm>
            <a:off x="6899592" y="3494726"/>
            <a:ext cx="1101250" cy="1096272"/>
          </a:xfrm>
          <a:prstGeom prst="clou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045C52-AD20-4C18-A913-568143E50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5056">
            <a:off x="6892405" y="4617522"/>
            <a:ext cx="2216873" cy="22168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E83216-ABE2-44D8-8CD8-F5DFF00FF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571"/>
                    </a14:imgEffect>
                    <a14:imgEffect>
                      <a14:saturation sat="3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66" y="4691358"/>
            <a:ext cx="1719242" cy="1792224"/>
          </a:xfrm>
          <a:prstGeom prst="ellipse">
            <a:avLst/>
          </a:prstGeom>
          <a:ln w="63500" cap="rnd">
            <a:noFill/>
            <a:prstDash val="sysDot"/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199073-6442-46B8-A9F7-607716E70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7" y="297092"/>
            <a:ext cx="1792224" cy="179222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3AC9CD-7CB4-4F22-8973-5F2F4B7B1A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574"/>
                    </a14:imgEffect>
                    <a14:imgEffect>
                      <a14:saturation sat="3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2" t="-2101" r="7934" b="-1347"/>
          <a:stretch/>
        </p:blipFill>
        <p:spPr>
          <a:xfrm>
            <a:off x="2597998" y="2163073"/>
            <a:ext cx="1426464" cy="2377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29F3E3-B1AD-4907-B57F-19F14EE58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4" y="284201"/>
            <a:ext cx="3457311" cy="16274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11C0FD8-6F0C-414D-B735-485440794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Texturize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763" y="2163074"/>
            <a:ext cx="3017520" cy="2325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">
            <a:solidFill>
              <a:schemeClr val="tx1"/>
            </a:solidFill>
          </a:ln>
          <a:effectLst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EF9F82E-432D-4DA2-ACB5-975D05FCDC8D}"/>
              </a:ext>
            </a:extLst>
          </p:cNvPr>
          <p:cNvSpPr txBox="1"/>
          <p:nvPr/>
        </p:nvSpPr>
        <p:spPr>
          <a:xfrm>
            <a:off x="2386734" y="4886683"/>
            <a:ext cx="2220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His grandson called </a:t>
            </a:r>
            <a:r>
              <a:rPr lang="en-US" dirty="0">
                <a:solidFill>
                  <a:srgbClr val="FF0000"/>
                </a:solidFill>
              </a:rPr>
              <a:t>“MR. Waste” </a:t>
            </a:r>
            <a:r>
              <a:rPr lang="en-US" dirty="0">
                <a:solidFill>
                  <a:schemeClr val="bg1"/>
                </a:solidFill>
              </a:rPr>
              <a:t>to utilize the waste and earn some money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2C3720-58DB-420D-8E97-A420A6322B68}"/>
              </a:ext>
            </a:extLst>
          </p:cNvPr>
          <p:cNvSpPr txBox="1"/>
          <p:nvPr/>
        </p:nvSpPr>
        <p:spPr>
          <a:xfrm>
            <a:off x="525351" y="2488797"/>
            <a:ext cx="1191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old man does not know what to do with used mask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3B62C4-EF8B-4C3B-A3C9-CB7083622ED7}"/>
              </a:ext>
            </a:extLst>
          </p:cNvPr>
          <p:cNvSpPr txBox="1"/>
          <p:nvPr/>
        </p:nvSpPr>
        <p:spPr>
          <a:xfrm>
            <a:off x="5724935" y="2026032"/>
            <a:ext cx="230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Decentralized Server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37ADB6-8370-417A-BC3E-990AD1A5BE6B}"/>
              </a:ext>
            </a:extLst>
          </p:cNvPr>
          <p:cNvSpPr txBox="1"/>
          <p:nvPr/>
        </p:nvSpPr>
        <p:spPr>
          <a:xfrm>
            <a:off x="6987618" y="3624153"/>
            <a:ext cx="121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lower income person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400F2B-BDA6-4986-9C6B-9648131786AA}"/>
              </a:ext>
            </a:extLst>
          </p:cNvPr>
          <p:cNvSpPr txBox="1"/>
          <p:nvPr/>
        </p:nvSpPr>
        <p:spPr>
          <a:xfrm>
            <a:off x="5105429" y="5632516"/>
            <a:ext cx="2041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notification from the user and reach there to collect the waste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CBE271-72DF-43B4-9F0B-8BDE2DC8B95E}"/>
              </a:ext>
            </a:extLst>
          </p:cNvPr>
          <p:cNvSpPr txBox="1"/>
          <p:nvPr/>
        </p:nvSpPr>
        <p:spPr>
          <a:xfrm>
            <a:off x="9223378" y="1293173"/>
            <a:ext cx="294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Waste Management      Company</a:t>
            </a:r>
          </a:p>
        </p:txBody>
      </p:sp>
      <p:pic>
        <p:nvPicPr>
          <p:cNvPr id="40" name="Graphic 39" descr="Line arrow Clockwise curve">
            <a:extLst>
              <a:ext uri="{FF2B5EF4-FFF2-40B4-BE49-F238E27FC236}">
                <a16:creationId xmlns:a16="http://schemas.microsoft.com/office/drawing/2014/main" id="{A8088287-FDF8-4A7C-B389-CB03BF17EC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4336133">
            <a:off x="3310423" y="605894"/>
            <a:ext cx="914400" cy="1017366"/>
          </a:xfrm>
          <a:prstGeom prst="rect">
            <a:avLst/>
          </a:prstGeom>
        </p:spPr>
      </p:pic>
      <p:pic>
        <p:nvPicPr>
          <p:cNvPr id="46" name="Graphic 45" descr="Line arrow Slight curve">
            <a:extLst>
              <a:ext uri="{FF2B5EF4-FFF2-40B4-BE49-F238E27FC236}">
                <a16:creationId xmlns:a16="http://schemas.microsoft.com/office/drawing/2014/main" id="{0F2BD607-EC00-4634-9665-E28472E930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9588657">
            <a:off x="8316974" y="4467011"/>
            <a:ext cx="986638" cy="914400"/>
          </a:xfrm>
          <a:prstGeom prst="rect">
            <a:avLst/>
          </a:prstGeom>
        </p:spPr>
      </p:pic>
      <p:pic>
        <p:nvPicPr>
          <p:cNvPr id="48" name="Graphic 47" descr="Line arrow Straight">
            <a:extLst>
              <a:ext uri="{FF2B5EF4-FFF2-40B4-BE49-F238E27FC236}">
                <a16:creationId xmlns:a16="http://schemas.microsoft.com/office/drawing/2014/main" id="{829F78C0-75FE-497F-971F-067AB3B77D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6357977" y="2476892"/>
            <a:ext cx="951715" cy="914400"/>
          </a:xfrm>
          <a:prstGeom prst="rect">
            <a:avLst/>
          </a:prstGeom>
        </p:spPr>
      </p:pic>
      <p:pic>
        <p:nvPicPr>
          <p:cNvPr id="52" name="Graphic 51" descr="Line arrow Clockwise curve">
            <a:extLst>
              <a:ext uri="{FF2B5EF4-FFF2-40B4-BE49-F238E27FC236}">
                <a16:creationId xmlns:a16="http://schemas.microsoft.com/office/drawing/2014/main" id="{1206E2B1-A2ED-4509-9773-2A936D5304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9679765">
            <a:off x="4852829" y="4404555"/>
            <a:ext cx="1002072" cy="100207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C80C4972-506B-45DD-965F-83A852B94D42}"/>
              </a:ext>
            </a:extLst>
          </p:cNvPr>
          <p:cNvSpPr/>
          <p:nvPr/>
        </p:nvSpPr>
        <p:spPr>
          <a:xfrm>
            <a:off x="3227538" y="1520312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937B29-6CB2-4AB6-A775-701E7FFD176E}"/>
              </a:ext>
            </a:extLst>
          </p:cNvPr>
          <p:cNvSpPr/>
          <p:nvPr/>
        </p:nvSpPr>
        <p:spPr>
          <a:xfrm>
            <a:off x="5382850" y="5025182"/>
            <a:ext cx="3420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  <a:p>
            <a:pPr algn="ctr"/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703929-728F-4613-B0BD-2FEC4290B72E}"/>
              </a:ext>
            </a:extLst>
          </p:cNvPr>
          <p:cNvSpPr/>
          <p:nvPr/>
        </p:nvSpPr>
        <p:spPr>
          <a:xfrm>
            <a:off x="9141893" y="4734524"/>
            <a:ext cx="31479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Getting all these, he goes to provide the waste to the waste management company and take the money for waste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F98ABEF-3B3F-4594-AE0E-4F2D65BA4ADB}"/>
              </a:ext>
            </a:extLst>
          </p:cNvPr>
          <p:cNvSpPr/>
          <p:nvPr/>
        </p:nvSpPr>
        <p:spPr>
          <a:xfrm>
            <a:off x="8457520" y="4979802"/>
            <a:ext cx="489534" cy="652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9E15F1-8580-46BA-BDBF-9F9C387BCBAB}"/>
              </a:ext>
            </a:extLst>
          </p:cNvPr>
          <p:cNvSpPr/>
          <p:nvPr/>
        </p:nvSpPr>
        <p:spPr>
          <a:xfrm>
            <a:off x="6814610" y="2488776"/>
            <a:ext cx="6260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35808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alpha val="96000"/>
              </a:schemeClr>
            </a:gs>
            <a:gs pos="50000">
              <a:srgbClr val="22384B"/>
            </a:gs>
            <a:gs pos="0">
              <a:schemeClr val="accent1">
                <a:lumMod val="30000"/>
                <a:lumOff val="70000"/>
              </a:schemeClr>
            </a:gs>
          </a:gsLst>
          <a:lin ang="135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E05B4E7E-7124-4335-93EB-30EE2A7DFFD0}"/>
              </a:ext>
            </a:extLst>
          </p:cNvPr>
          <p:cNvSpPr txBox="1"/>
          <p:nvPr/>
        </p:nvSpPr>
        <p:spPr>
          <a:xfrm>
            <a:off x="9162779" y="387554"/>
            <a:ext cx="157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Using AR you can scan your product and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14277-E91D-4CB5-858D-D7FFC8B27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0" y="110688"/>
            <a:ext cx="760983" cy="7609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F1226B-EBBE-4D6B-916D-7062B54497AC}"/>
              </a:ext>
            </a:extLst>
          </p:cNvPr>
          <p:cNvSpPr/>
          <p:nvPr/>
        </p:nvSpPr>
        <p:spPr>
          <a:xfrm>
            <a:off x="863179" y="61715"/>
            <a:ext cx="110169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it </a:t>
            </a:r>
            <a:b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works</a:t>
            </a:r>
            <a:endParaRPr 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332B4-2CF4-40E6-A275-541AFE1C1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46" y="229922"/>
            <a:ext cx="1552893" cy="29961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01C54B-354B-4678-AB32-B5D9B9B12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93" y="303842"/>
            <a:ext cx="1387047" cy="2774094"/>
          </a:xfrm>
          <a:prstGeom prst="round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536A4B-58CD-402D-9996-1CEE358F7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109" y="218390"/>
            <a:ext cx="1552893" cy="29961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337078-9C43-49F9-AB4D-3DB06A56F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67" y="217045"/>
            <a:ext cx="1552893" cy="2996121"/>
          </a:xfrm>
          <a:prstGeom prst="rect">
            <a:avLst/>
          </a:prstGeom>
        </p:spPr>
      </p:pic>
      <p:pic>
        <p:nvPicPr>
          <p:cNvPr id="23" name="Graphic 22" descr="Arrow Slight curve">
            <a:extLst>
              <a:ext uri="{FF2B5EF4-FFF2-40B4-BE49-F238E27FC236}">
                <a16:creationId xmlns:a16="http://schemas.microsoft.com/office/drawing/2014/main" id="{DDF69397-C20A-4895-A68C-0450EFA6A1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3110" y="1268787"/>
            <a:ext cx="761362" cy="761362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A43C685-0EAC-4FFD-A0C5-60BBBBF69831}"/>
              </a:ext>
            </a:extLst>
          </p:cNvPr>
          <p:cNvSpPr/>
          <p:nvPr/>
        </p:nvSpPr>
        <p:spPr>
          <a:xfrm>
            <a:off x="2140667" y="1658433"/>
            <a:ext cx="147952" cy="1632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C6EC446-3C5B-4691-AC59-054C05437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46" y="3694713"/>
            <a:ext cx="1552893" cy="29961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95123F6-B09F-49C6-99EE-525EB6BE57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14" y="273382"/>
            <a:ext cx="1336226" cy="2774618"/>
          </a:xfrm>
          <a:prstGeom prst="round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50D7B4-9546-4FFE-B6F3-C9BCB9F53C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734" y="274612"/>
            <a:ext cx="1355622" cy="2798304"/>
          </a:xfrm>
          <a:prstGeom prst="roundRect">
            <a:avLst/>
          </a:prstGeom>
        </p:spPr>
      </p:pic>
      <p:pic>
        <p:nvPicPr>
          <p:cNvPr id="36" name="Graphic 35" descr="Arrow Slight curve">
            <a:extLst>
              <a:ext uri="{FF2B5EF4-FFF2-40B4-BE49-F238E27FC236}">
                <a16:creationId xmlns:a16="http://schemas.microsoft.com/office/drawing/2014/main" id="{DA86E457-6316-43D6-A368-08AB4379B6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5805" y="1292278"/>
            <a:ext cx="761362" cy="7613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C334B66-61B4-4875-A30F-B2AF8AA1A5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656" y="208080"/>
            <a:ext cx="1552893" cy="2996121"/>
          </a:xfrm>
          <a:prstGeom prst="rect">
            <a:avLst/>
          </a:prstGeom>
        </p:spPr>
      </p:pic>
      <p:pic>
        <p:nvPicPr>
          <p:cNvPr id="38" name="Graphic 37" descr="Arrow Slight curve">
            <a:extLst>
              <a:ext uri="{FF2B5EF4-FFF2-40B4-BE49-F238E27FC236}">
                <a16:creationId xmlns:a16="http://schemas.microsoft.com/office/drawing/2014/main" id="{CD8115C3-4253-4CE5-AA3B-423F2A06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33792" y="1280343"/>
            <a:ext cx="761362" cy="744753"/>
          </a:xfrm>
          <a:prstGeom prst="rect">
            <a:avLst/>
          </a:prstGeom>
        </p:spPr>
      </p:pic>
      <p:pic>
        <p:nvPicPr>
          <p:cNvPr id="39" name="WhatsApp Video 2020-05-31 at 7.56.55 PM">
            <a:hlinkClick r:id="" action="ppaction://media"/>
            <a:extLst>
              <a:ext uri="{FF2B5EF4-FFF2-40B4-BE49-F238E27FC236}">
                <a16:creationId xmlns:a16="http://schemas.microsoft.com/office/drawing/2014/main" id="{641C7EDD-F13C-4FBB-BC46-3E9798F42E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639683" y="296222"/>
            <a:ext cx="1304907" cy="2757995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10DF645-FD1B-4B80-85BF-A6342D18C4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93" y="3746708"/>
            <a:ext cx="1402288" cy="2804576"/>
          </a:xfrm>
          <a:prstGeom prst="round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3F613AAF-66A0-42DF-AE1F-109449C56BF5}"/>
              </a:ext>
            </a:extLst>
          </p:cNvPr>
          <p:cNvSpPr/>
          <p:nvPr/>
        </p:nvSpPr>
        <p:spPr>
          <a:xfrm>
            <a:off x="2763353" y="5109785"/>
            <a:ext cx="147952" cy="1632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phic 41" descr="Arrow Slight curve">
            <a:extLst>
              <a:ext uri="{FF2B5EF4-FFF2-40B4-BE49-F238E27FC236}">
                <a16:creationId xmlns:a16="http://schemas.microsoft.com/office/drawing/2014/main" id="{9993BCE8-41AC-42B4-B562-AE0BFBDCF0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42908" y="4714525"/>
            <a:ext cx="761362" cy="76136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248F182-549C-424B-A110-4185A63E8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161" y="3721219"/>
            <a:ext cx="1552893" cy="299612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30A99F0-0070-4059-B88E-FDBD4C4CB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16" y="3707590"/>
            <a:ext cx="1552893" cy="29961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2FCCD3F-4B10-4571-A2F1-533BD7E7895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515" r="401"/>
          <a:stretch/>
        </p:blipFill>
        <p:spPr>
          <a:xfrm>
            <a:off x="4899054" y="3764892"/>
            <a:ext cx="1364221" cy="2815201"/>
          </a:xfrm>
          <a:prstGeom prst="roundRect">
            <a:avLst/>
          </a:prstGeom>
        </p:spPr>
      </p:pic>
      <p:pic>
        <p:nvPicPr>
          <p:cNvPr id="47" name="Graphic 46" descr="Arrow Slight curve">
            <a:extLst>
              <a:ext uri="{FF2B5EF4-FFF2-40B4-BE49-F238E27FC236}">
                <a16:creationId xmlns:a16="http://schemas.microsoft.com/office/drawing/2014/main" id="{AA289C10-447A-4DBB-B31E-B4B5DFD528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86486" y="4750570"/>
            <a:ext cx="761362" cy="76136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C2BFA14-6904-4539-A0D7-33721D8F77B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4"/>
          <a:stretch/>
        </p:blipFill>
        <p:spPr>
          <a:xfrm>
            <a:off x="7722074" y="3764892"/>
            <a:ext cx="1367218" cy="2824166"/>
          </a:xfrm>
          <a:prstGeom prst="round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4086802-5C0A-492E-9FAB-1A46228C4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26" y="3655450"/>
            <a:ext cx="1579918" cy="304826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41F7A00D-791A-464D-B5C3-DFC15936B294}"/>
              </a:ext>
            </a:extLst>
          </p:cNvPr>
          <p:cNvSpPr/>
          <p:nvPr/>
        </p:nvSpPr>
        <p:spPr>
          <a:xfrm>
            <a:off x="0" y="1424062"/>
            <a:ext cx="208480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dirty="0">
                <a:ln/>
                <a:solidFill>
                  <a:schemeClr val="accent6"/>
                </a:solidFill>
              </a:rPr>
              <a:t>If you are a</a:t>
            </a:r>
            <a:endParaRPr lang="en-US" sz="3200" b="1" cap="none" spc="0" dirty="0">
              <a:ln/>
              <a:solidFill>
                <a:schemeClr val="accent6"/>
              </a:solidFill>
              <a:effectLst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C761FB9-3A47-4D07-AD90-3C23AD2A1054}"/>
              </a:ext>
            </a:extLst>
          </p:cNvPr>
          <p:cNvSpPr/>
          <p:nvPr/>
        </p:nvSpPr>
        <p:spPr>
          <a:xfrm>
            <a:off x="194870" y="4874538"/>
            <a:ext cx="188282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dirty="0">
                <a:ln/>
                <a:solidFill>
                  <a:srgbClr val="FF0000"/>
                </a:solidFill>
              </a:rPr>
              <a:t>If you are </a:t>
            </a:r>
            <a:endParaRPr lang="en-US" sz="3200" b="1" cap="none" spc="0" dirty="0">
              <a:ln/>
              <a:solidFill>
                <a:srgbClr val="FF0000"/>
              </a:solidFill>
              <a:effectLst/>
            </a:endParaRPr>
          </a:p>
        </p:txBody>
      </p:sp>
      <p:pic>
        <p:nvPicPr>
          <p:cNvPr id="55" name="Graphic 54" descr="Arrow Slight curve">
            <a:extLst>
              <a:ext uri="{FF2B5EF4-FFF2-40B4-BE49-F238E27FC236}">
                <a16:creationId xmlns:a16="http://schemas.microsoft.com/office/drawing/2014/main" id="{30CF86F7-3252-429C-83F1-7F8A5A42AF5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471622" y="4753249"/>
            <a:ext cx="761362" cy="76136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558FA9E-BF40-40AB-ADE7-E69FCECB3FA7}"/>
              </a:ext>
            </a:extLst>
          </p:cNvPr>
          <p:cNvSpPr txBox="1"/>
          <p:nvPr/>
        </p:nvSpPr>
        <p:spPr>
          <a:xfrm>
            <a:off x="10755945" y="3952407"/>
            <a:ext cx="11976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Mr. Waste will go that area after knowing the condition of that area with the help of Nasa’s data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58AEB56-FD13-48B4-9327-4C1FBB6C14C4}"/>
              </a:ext>
            </a:extLst>
          </p:cNvPr>
          <p:cNvSpPr txBox="1"/>
          <p:nvPr/>
        </p:nvSpPr>
        <p:spPr>
          <a:xfrm>
            <a:off x="9186919" y="1858887"/>
            <a:ext cx="1355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app will show you the amount you can get. Here is the video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976FF82-F21B-4C42-B42B-04C31D36E1C9}"/>
              </a:ext>
            </a:extLst>
          </p:cNvPr>
          <p:cNvSpPr/>
          <p:nvPr/>
        </p:nvSpPr>
        <p:spPr>
          <a:xfrm>
            <a:off x="10671243" y="3737744"/>
            <a:ext cx="1334852" cy="284574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83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37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65B80448-C160-476F-AD04-C4E49CCEF902}"/>
              </a:ext>
            </a:extLst>
          </p:cNvPr>
          <p:cNvSpPr/>
          <p:nvPr/>
        </p:nvSpPr>
        <p:spPr>
          <a:xfrm rot="10800000">
            <a:off x="7168890" y="1717359"/>
            <a:ext cx="45719" cy="25271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AD1FE29-D5CE-466F-9029-E5886C62995A}"/>
              </a:ext>
            </a:extLst>
          </p:cNvPr>
          <p:cNvSpPr/>
          <p:nvPr/>
        </p:nvSpPr>
        <p:spPr>
          <a:xfrm rot="5400000" flipH="1">
            <a:off x="5526807" y="2903591"/>
            <a:ext cx="54990" cy="31418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EE3DD2-A537-41E4-BB8B-73FB19F73170}"/>
              </a:ext>
            </a:extLst>
          </p:cNvPr>
          <p:cNvSpPr/>
          <p:nvPr/>
        </p:nvSpPr>
        <p:spPr>
          <a:xfrm rot="5400000" flipH="1">
            <a:off x="2880864" y="1716350"/>
            <a:ext cx="45721" cy="22548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24D2A3-F1B2-4F20-BF69-4200DF1BAAE4}"/>
              </a:ext>
            </a:extLst>
          </p:cNvPr>
          <p:cNvSpPr/>
          <p:nvPr/>
        </p:nvSpPr>
        <p:spPr>
          <a:xfrm rot="10800000">
            <a:off x="3851854" y="2960430"/>
            <a:ext cx="45719" cy="17803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D6F67E-75F7-4B84-92FB-20872ACB211A}"/>
              </a:ext>
            </a:extLst>
          </p:cNvPr>
          <p:cNvSpPr/>
          <p:nvPr/>
        </p:nvSpPr>
        <p:spPr>
          <a:xfrm flipH="1">
            <a:off x="1476050" y="2720604"/>
            <a:ext cx="45719" cy="26394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63E9D-C880-4BF5-A303-0205D5B11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03221" y="5329494"/>
            <a:ext cx="611276" cy="611276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0AE9AF-E11E-4313-9DB9-E4E34570258C}"/>
              </a:ext>
            </a:extLst>
          </p:cNvPr>
          <p:cNvSpPr txBox="1"/>
          <p:nvPr/>
        </p:nvSpPr>
        <p:spPr>
          <a:xfrm>
            <a:off x="1335330" y="5405863"/>
            <a:ext cx="242191" cy="45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487829-820C-4E83-BD45-A7127135FCC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24" y="5286981"/>
            <a:ext cx="749808" cy="749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754F7-1567-4DD6-8300-ACD75F949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42" y="5038969"/>
            <a:ext cx="611277" cy="61127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innerShdw blurRad="63500" dist="50800">
              <a:prstClr val="black">
                <a:alpha val="50000"/>
              </a:prstClr>
            </a:innerShdw>
            <a:softEdge rad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746EF2-E1E9-402B-9B69-AEE303119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4843" y="4176665"/>
            <a:ext cx="611276" cy="611276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606764-F633-49E0-BDE8-F2358AD07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65476" y="2515294"/>
            <a:ext cx="611276" cy="611276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F85020-C972-4AF1-86C2-A2D7AFE16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2862" y="2538889"/>
            <a:ext cx="611276" cy="611276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234CDDC-55B1-426E-9467-28501EB45C6D}"/>
              </a:ext>
            </a:extLst>
          </p:cNvPr>
          <p:cNvSpPr/>
          <p:nvPr/>
        </p:nvSpPr>
        <p:spPr>
          <a:xfrm>
            <a:off x="599594" y="5863580"/>
            <a:ext cx="23125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Strategize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DDF050-9CB9-44B2-A4D1-23496CCF2B6C}"/>
              </a:ext>
            </a:extLst>
          </p:cNvPr>
          <p:cNvSpPr/>
          <p:nvPr/>
        </p:nvSpPr>
        <p:spPr>
          <a:xfrm>
            <a:off x="393060" y="6250123"/>
            <a:ext cx="231255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discuss goal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5A6FEB-BBB7-4EDC-9218-947D6C6EA6E7}"/>
              </a:ext>
            </a:extLst>
          </p:cNvPr>
          <p:cNvSpPr/>
          <p:nvPr/>
        </p:nvSpPr>
        <p:spPr>
          <a:xfrm>
            <a:off x="1031399" y="1900608"/>
            <a:ext cx="231255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 problem</a:t>
            </a:r>
            <a:b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 solutions</a:t>
            </a:r>
            <a:endParaRPr lang="en-US" sz="16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30A70D-4302-468C-9772-33FD5DCF8745}"/>
              </a:ext>
            </a:extLst>
          </p:cNvPr>
          <p:cNvSpPr/>
          <p:nvPr/>
        </p:nvSpPr>
        <p:spPr>
          <a:xfrm>
            <a:off x="620006" y="1460776"/>
            <a:ext cx="2312552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Research</a:t>
            </a:r>
            <a:br>
              <a:rPr lang="en-US" sz="28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28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6B23F3-9E0E-4D28-92FB-E424FDE2A20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1" y="52625"/>
            <a:ext cx="786384" cy="7863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09EAFFD-45EF-44CD-B1E2-17FBB8A157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1" y="2468417"/>
            <a:ext cx="758368" cy="75836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18CE27-C423-468D-9576-6E005059956B}"/>
              </a:ext>
            </a:extLst>
          </p:cNvPr>
          <p:cNvSpPr txBox="1"/>
          <p:nvPr/>
        </p:nvSpPr>
        <p:spPr>
          <a:xfrm>
            <a:off x="1324237" y="2583033"/>
            <a:ext cx="242191" cy="45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56CA25-0F80-49CB-B856-04947C772FFC}"/>
              </a:ext>
            </a:extLst>
          </p:cNvPr>
          <p:cNvSpPr txBox="1"/>
          <p:nvPr/>
        </p:nvSpPr>
        <p:spPr>
          <a:xfrm>
            <a:off x="3696573" y="4244488"/>
            <a:ext cx="242191" cy="45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235554A-AFAF-4742-840C-CCB6BD905351}"/>
              </a:ext>
            </a:extLst>
          </p:cNvPr>
          <p:cNvSpPr/>
          <p:nvPr/>
        </p:nvSpPr>
        <p:spPr>
          <a:xfrm>
            <a:off x="2795284" y="4757795"/>
            <a:ext cx="23125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E800D44-BE8D-4C5B-8534-7AF471EBC710}"/>
              </a:ext>
            </a:extLst>
          </p:cNvPr>
          <p:cNvSpPr/>
          <p:nvPr/>
        </p:nvSpPr>
        <p:spPr>
          <a:xfrm>
            <a:off x="3610497" y="2155150"/>
            <a:ext cx="23125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0FD574-B137-4610-BF4C-4F8503C19DCF}"/>
              </a:ext>
            </a:extLst>
          </p:cNvPr>
          <p:cNvSpPr/>
          <p:nvPr/>
        </p:nvSpPr>
        <p:spPr>
          <a:xfrm>
            <a:off x="10354909" y="2032879"/>
            <a:ext cx="23125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Launch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38F9BF-D617-4521-949F-7E2D9782F5C6}"/>
              </a:ext>
            </a:extLst>
          </p:cNvPr>
          <p:cNvSpPr/>
          <p:nvPr/>
        </p:nvSpPr>
        <p:spPr>
          <a:xfrm rot="5400000" flipH="1">
            <a:off x="8741504" y="329848"/>
            <a:ext cx="45719" cy="29068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8D99FD-C9A1-463E-9178-D3C08D06578E}"/>
              </a:ext>
            </a:extLst>
          </p:cNvPr>
          <p:cNvSpPr txBox="1"/>
          <p:nvPr/>
        </p:nvSpPr>
        <p:spPr>
          <a:xfrm>
            <a:off x="3684966" y="2614524"/>
            <a:ext cx="242191" cy="45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1115B2-FBAB-42A9-BFD2-D29965E4CF29}"/>
              </a:ext>
            </a:extLst>
          </p:cNvPr>
          <p:cNvSpPr/>
          <p:nvPr/>
        </p:nvSpPr>
        <p:spPr>
          <a:xfrm>
            <a:off x="4211303" y="2614028"/>
            <a:ext cx="231255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layout, graph plotting    with Nasa’s data</a:t>
            </a:r>
            <a:endParaRPr lang="en-US" sz="16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B81813-E28F-42F1-8641-2710CB0F2A9D}"/>
              </a:ext>
            </a:extLst>
          </p:cNvPr>
          <p:cNvSpPr/>
          <p:nvPr/>
        </p:nvSpPr>
        <p:spPr>
          <a:xfrm>
            <a:off x="7723751" y="5051190"/>
            <a:ext cx="311574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b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platform for lower income people,</a:t>
            </a:r>
            <a:b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nature during lockdown condition</a:t>
            </a:r>
            <a:b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16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9A959CB-2001-41A4-ADF4-7EFD80DAB5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80743" y="1603501"/>
            <a:ext cx="731520" cy="7315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B019A1-B3B4-440B-BA8A-1B467FA16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9980" y="4183792"/>
            <a:ext cx="611276" cy="611276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2346C11-1E18-4ABD-AFE0-A5A0EA6E3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0287" y="1477868"/>
            <a:ext cx="611276" cy="611276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1FF6F6D-6C4D-4E78-9173-3A94D7143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4884" y="1534580"/>
            <a:ext cx="611276" cy="611276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C341DF5-6E50-4E2C-9E0C-3F301B3789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09" y="4037051"/>
            <a:ext cx="711678" cy="71167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85CB63F-9F1E-4C6F-87C2-6EB1ADBA0286}"/>
              </a:ext>
            </a:extLst>
          </p:cNvPr>
          <p:cNvSpPr/>
          <p:nvPr/>
        </p:nvSpPr>
        <p:spPr>
          <a:xfrm>
            <a:off x="6621541" y="437003"/>
            <a:ext cx="231255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 out the used material. This scan maintains with AR (Augmented Reality)</a:t>
            </a:r>
            <a:endParaRPr lang="en-US" sz="16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E6836A-0715-41DF-AD53-A56BB26810AF}"/>
              </a:ext>
            </a:extLst>
          </p:cNvPr>
          <p:cNvSpPr/>
          <p:nvPr/>
        </p:nvSpPr>
        <p:spPr>
          <a:xfrm>
            <a:off x="3372855" y="5186767"/>
            <a:ext cx="249391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approve design for app and website that can save our current pollution</a:t>
            </a:r>
            <a:endParaRPr lang="en-US" sz="16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46CCD23-071F-4B23-9F5A-C152BC9759BF}"/>
              </a:ext>
            </a:extLst>
          </p:cNvPr>
          <p:cNvSpPr/>
          <p:nvPr/>
        </p:nvSpPr>
        <p:spPr>
          <a:xfrm>
            <a:off x="827283" y="95355"/>
            <a:ext cx="147828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3BCC4C-8624-4755-B2B7-1160A6CF4527}"/>
              </a:ext>
            </a:extLst>
          </p:cNvPr>
          <p:cNvSpPr txBox="1"/>
          <p:nvPr/>
        </p:nvSpPr>
        <p:spPr>
          <a:xfrm>
            <a:off x="7030412" y="4231489"/>
            <a:ext cx="402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051C7C-A80E-4904-A038-BBB3B5671984}"/>
              </a:ext>
            </a:extLst>
          </p:cNvPr>
          <p:cNvSpPr/>
          <p:nvPr/>
        </p:nvSpPr>
        <p:spPr>
          <a:xfrm>
            <a:off x="5994555" y="-9038"/>
            <a:ext cx="23125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Scope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A9CBE8-136B-44CD-AAD7-8A1DC3E32C57}"/>
              </a:ext>
            </a:extLst>
          </p:cNvPr>
          <p:cNvSpPr/>
          <p:nvPr/>
        </p:nvSpPr>
        <p:spPr>
          <a:xfrm>
            <a:off x="7194196" y="4286646"/>
            <a:ext cx="23125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ED4CC8F-183F-4B9A-BAF4-B206C3831D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08" y="4841453"/>
            <a:ext cx="794618" cy="79461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E164A81-482E-46C6-A095-58B4588FF35E}"/>
              </a:ext>
            </a:extLst>
          </p:cNvPr>
          <p:cNvSpPr/>
          <p:nvPr/>
        </p:nvSpPr>
        <p:spPr>
          <a:xfrm>
            <a:off x="10362443" y="2414883"/>
            <a:ext cx="106775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 time!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3D6700-6935-44F2-96CB-6BE4A091E649}"/>
              </a:ext>
            </a:extLst>
          </p:cNvPr>
          <p:cNvSpPr/>
          <p:nvPr/>
        </p:nvSpPr>
        <p:spPr>
          <a:xfrm>
            <a:off x="7723751" y="4722774"/>
            <a:ext cx="231255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Operating Mr. Waste</a:t>
            </a:r>
            <a:b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(App &amp; website)</a:t>
            </a:r>
            <a:endParaRPr lang="en-US" sz="16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4270789-2039-4CE4-BBAE-169C54D8FF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90" y="1902194"/>
            <a:ext cx="784590" cy="78459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53A7061-4CC5-4DB2-9DEF-7D6CFC437991}"/>
              </a:ext>
            </a:extLst>
          </p:cNvPr>
          <p:cNvSpPr txBox="1"/>
          <p:nvPr/>
        </p:nvSpPr>
        <p:spPr>
          <a:xfrm>
            <a:off x="7023943" y="1591135"/>
            <a:ext cx="202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EDCD03-BD4A-4BBA-8F3D-1C43FCE56660}"/>
              </a:ext>
            </a:extLst>
          </p:cNvPr>
          <p:cNvSpPr txBox="1"/>
          <p:nvPr/>
        </p:nvSpPr>
        <p:spPr>
          <a:xfrm>
            <a:off x="10335838" y="1548832"/>
            <a:ext cx="242191" cy="45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1CB9A31-8713-4FB8-8E60-9E8AA72C37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368" y="565672"/>
            <a:ext cx="818952" cy="818952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FEB3121-FBD5-4A53-82EA-93A06F53834B}"/>
              </a:ext>
            </a:extLst>
          </p:cNvPr>
          <p:cNvSpPr/>
          <p:nvPr/>
        </p:nvSpPr>
        <p:spPr>
          <a:xfrm>
            <a:off x="10368246" y="2713612"/>
            <a:ext cx="17350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 this pandemic this process will continue with all type of wastes</a:t>
            </a:r>
          </a:p>
        </p:txBody>
      </p:sp>
    </p:spTree>
    <p:extLst>
      <p:ext uri="{BB962C8B-B14F-4D97-AF65-F5344CB8AC3E}">
        <p14:creationId xmlns:p14="http://schemas.microsoft.com/office/powerpoint/2010/main" val="2689281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290</Words>
  <Application>Microsoft Office PowerPoint</Application>
  <PresentationFormat>Widescreen</PresentationFormat>
  <Paragraphs>52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Titillium Web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Fuad AlHasan</dc:creator>
  <cp:lastModifiedBy>Fuad AlHasan</cp:lastModifiedBy>
  <cp:revision>82</cp:revision>
  <dcterms:created xsi:type="dcterms:W3CDTF">2020-05-30T16:18:32Z</dcterms:created>
  <dcterms:modified xsi:type="dcterms:W3CDTF">2020-05-31T16:07:54Z</dcterms:modified>
</cp:coreProperties>
</file>